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5"/>
  </p:notesMasterIdLst>
  <p:sldIdLst>
    <p:sldId id="279" r:id="rId2"/>
    <p:sldId id="259" r:id="rId3"/>
    <p:sldId id="300" r:id="rId4"/>
    <p:sldId id="282" r:id="rId5"/>
    <p:sldId id="284" r:id="rId6"/>
    <p:sldId id="285" r:id="rId7"/>
    <p:sldId id="286" r:id="rId8"/>
    <p:sldId id="287" r:id="rId9"/>
    <p:sldId id="288" r:id="rId10"/>
    <p:sldId id="289" r:id="rId11"/>
    <p:sldId id="295" r:id="rId12"/>
    <p:sldId id="290" r:id="rId13"/>
    <p:sldId id="291" r:id="rId14"/>
    <p:sldId id="307" r:id="rId15"/>
    <p:sldId id="293" r:id="rId16"/>
    <p:sldId id="302" r:id="rId17"/>
    <p:sldId id="304" r:id="rId18"/>
    <p:sldId id="303" r:id="rId19"/>
    <p:sldId id="296" r:id="rId20"/>
    <p:sldId id="306" r:id="rId21"/>
    <p:sldId id="297" r:id="rId22"/>
    <p:sldId id="299" r:id="rId23"/>
    <p:sldId id="29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8E8E"/>
    <a:srgbClr val="38599E"/>
    <a:srgbClr val="103288"/>
    <a:srgbClr val="0D3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3" autoAdjust="0"/>
    <p:restoredTop sz="88453" autoAdjust="0"/>
  </p:normalViewPr>
  <p:slideViewPr>
    <p:cSldViewPr snapToGrid="0">
      <p:cViewPr varScale="1">
        <p:scale>
          <a:sx n="89" d="100"/>
          <a:sy n="89" d="100"/>
        </p:scale>
        <p:origin x="610" y="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35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FC42C-1269-4A1A-B2D0-AFD9082533A4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99BE6-A4A4-4972-B065-45638F56D4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695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900" b="1" kern="1300" dirty="0">
              <a:solidFill>
                <a:srgbClr val="38599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>
                <a:solidFill>
                  <a:prstClr val="black"/>
                </a:solidFill>
              </a:rPr>
              <a:pPr/>
              <a:t>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28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978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452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457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240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466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8030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483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054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437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113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962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 indent="0" algn="just">
              <a:spcBef>
                <a:spcPts val="1200"/>
              </a:spcBef>
              <a:buFont typeface="Wingdings" panose="05000000000000000000" pitchFamily="2" charset="2"/>
              <a:buNone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280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5407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2443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701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5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73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462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326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267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364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076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99BE6-A4A4-4972-B065-45638F56D42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724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A051-0831-4A47-94A3-25496D034B6A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311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ED71F-088A-47D2-A49F-147C9EBE167C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683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6633A-D922-43E7-B6B5-C7AA98C9FBCD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491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56DA1-B994-4F34-AB13-8D5E0E128226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6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4ACE-19E6-4419-98BB-A95ADE4EF25F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017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3FC4D-AADC-4199-8B77-E20FC47A35DA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035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85F3-3899-4AB0-A818-3080E729DCEE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593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B20A-A7CC-418A-B930-F6EBB88E0374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05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A633-D0EC-4C9A-B715-CF8410EAEF1D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55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3D085-DBA8-436D-8F74-AA2496089D12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898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93780-EC9E-41D2-85F9-8FC1576DF02C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92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2BAF2-761D-43FD-9BAD-9DAC56484CFA}" type="datetime1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797A5-B765-4DF6-BEA8-22C9579B7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479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21726" y="1969005"/>
            <a:ext cx="10338088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600" b="1" kern="1300" spc="100" dirty="0">
                <a:solidFill>
                  <a:srgbClr val="1032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Ultrasound Open Platforms for </a:t>
            </a:r>
            <a:r>
              <a:rPr lang="en-US" altLang="zh-CN" sz="3600" b="1" kern="1300" spc="100" dirty="0" smtClean="0">
                <a:solidFill>
                  <a:srgbClr val="1032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Next-Generation Imaging </a:t>
            </a:r>
            <a:r>
              <a:rPr lang="en-US" altLang="zh-CN" sz="3600" b="1" kern="1300" spc="100" dirty="0">
                <a:solidFill>
                  <a:srgbClr val="1032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 Development</a:t>
            </a:r>
            <a:endParaRPr lang="en-US" altLang="zh-CN" sz="3600" b="1" kern="1300" spc="100" dirty="0" smtClean="0">
              <a:solidFill>
                <a:srgbClr val="1032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97157" y="3475878"/>
            <a:ext cx="78626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Enrico </a:t>
            </a:r>
            <a:r>
              <a:rPr lang="en-US" altLang="zh-CN" sz="1600" dirty="0" err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Boni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i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Member, IEEE</a:t>
            </a:r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Alfred </a:t>
            </a:r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C. H. 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Yu, </a:t>
            </a:r>
            <a:r>
              <a:rPr lang="en-US" altLang="zh-CN" sz="1600" i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Member, IEEE</a:t>
            </a:r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Steven </a:t>
            </a:r>
            <a:r>
              <a:rPr lang="en-US" altLang="zh-CN" sz="1600" dirty="0" err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Freear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i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Member, </a:t>
            </a:r>
            <a:r>
              <a:rPr lang="en-US" altLang="zh-CN" sz="1600" i="1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1600" dirty="0" err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Jørgen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Arendt 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Jensen, </a:t>
            </a:r>
            <a:r>
              <a:rPr lang="en-US" altLang="zh-CN" sz="1600" i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Fellow, IEEE</a:t>
            </a:r>
            <a:r>
              <a:rPr lang="en-US" altLang="zh-CN" sz="1600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 err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Piero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 err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Tortoli</a:t>
            </a:r>
            <a:r>
              <a:rPr lang="en-US" altLang="zh-CN" sz="1600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600" i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Member, IEEE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14554" y="4612252"/>
            <a:ext cx="23880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rgbClr val="231F20"/>
                </a:solidFill>
                <a:latin typeface="Times-Roman"/>
              </a:rPr>
              <a:t>Reporter: Jinhui Chen</a:t>
            </a:r>
            <a:endParaRPr lang="zh-CN" altLang="en-US" sz="1600" dirty="0"/>
          </a:p>
        </p:txBody>
      </p:sp>
      <p:sp>
        <p:nvSpPr>
          <p:cNvPr id="3" name="矩形 2"/>
          <p:cNvSpPr/>
          <p:nvPr/>
        </p:nvSpPr>
        <p:spPr>
          <a:xfrm>
            <a:off x="6249488" y="247877"/>
            <a:ext cx="584006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00" dirty="0">
                <a:solidFill>
                  <a:srgbClr val="231F20"/>
                </a:solidFill>
                <a:latin typeface="Times-Roman"/>
              </a:rPr>
              <a:t>IEEE TRANSACTIONS ON ULTRASONICS, FERROELECTRICS, AND FREQUENCY CONTROL, VOL. 65, NO. 7, JULY 2018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0007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5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Software-Based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10823560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Programmability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System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  <a:endParaRPr lang="en-US" altLang="zh-C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9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557" y="2117865"/>
            <a:ext cx="10328885" cy="4238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94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5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Software-Based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992934" y="2188204"/>
            <a:ext cx="1018213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Software-based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OPs offer researchers the convenience of using C/C++ or MATLAB to prototype new signal processing methods that work with raw channel data. </a:t>
            </a:r>
            <a:endParaRPr lang="en-US" altLang="zh-C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savings in development time effectively serve to accelerate the pace of development for new ultrasound imaging techniques.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558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795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Hardware-Based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50244" y="2259770"/>
            <a:ext cx="23174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 System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11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665" y="2069733"/>
            <a:ext cx="8792370" cy="456500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50244" y="996340"/>
            <a:ext cx="10823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 scanners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realize data processing via on-board computing hardware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such as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FPGA, digital signal processor (DSP), and system on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chip (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SoC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03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795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Hardware-Based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848930" y="986661"/>
            <a:ext cx="6116075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altLang="zh-C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12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94" y="2761010"/>
            <a:ext cx="7463661" cy="377790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58966" y="1458090"/>
            <a:ext cx="1039593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hardware-based OP may be devised using a </a:t>
            </a:r>
            <a:r>
              <a:rPr lang="en-US" altLang="zh-CN" b="1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modular design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effectively facilitate the scaling of 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complexity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terms of both PCB design and programmability.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342" y="2473568"/>
            <a:ext cx="3647716" cy="424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795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Hardware-Based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10823560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 and On-Board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13838" y="1988089"/>
            <a:ext cx="2438315" cy="1200329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 board during its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operation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would 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32 independent arbitrary signals</a:t>
            </a:r>
          </a:p>
        </p:txBody>
      </p:sp>
      <p:sp>
        <p:nvSpPr>
          <p:cNvPr id="5" name="右箭头 4"/>
          <p:cNvSpPr/>
          <p:nvPr/>
        </p:nvSpPr>
        <p:spPr>
          <a:xfrm>
            <a:off x="3917814" y="2477845"/>
            <a:ext cx="671209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654684" y="1849589"/>
            <a:ext cx="2908571" cy="1477328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RX side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raw channel echoes are relayed to four 8-channel ultrasound FE ICs, where they are amplified and are digitized </a:t>
            </a:r>
          </a:p>
        </p:txBody>
      </p:sp>
      <p:sp>
        <p:nvSpPr>
          <p:cNvPr id="9" name="右箭头 8"/>
          <p:cNvSpPr/>
          <p:nvPr/>
        </p:nvSpPr>
        <p:spPr>
          <a:xfrm>
            <a:off x="7628916" y="2477845"/>
            <a:ext cx="671209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386617" y="1926253"/>
            <a:ext cx="2626470" cy="1200329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digitized data streams are sent to the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are stored in 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RAM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 buffer</a:t>
            </a:r>
          </a:p>
        </p:txBody>
      </p:sp>
      <p:sp>
        <p:nvSpPr>
          <p:cNvPr id="13" name="矩形 12"/>
          <p:cNvSpPr/>
          <p:nvPr/>
        </p:nvSpPr>
        <p:spPr>
          <a:xfrm>
            <a:off x="8365784" y="3590391"/>
            <a:ext cx="2988016" cy="1200329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FPGA on each FE board can be programed to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different </a:t>
            </a:r>
            <a:r>
              <a:rPr lang="en-US" altLang="zh-CN" b="1" dirty="0" err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beamforming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strategies on 32 channels</a:t>
            </a:r>
          </a:p>
        </p:txBody>
      </p:sp>
      <p:sp>
        <p:nvSpPr>
          <p:cNvPr id="14" name="右箭头 13"/>
          <p:cNvSpPr/>
          <p:nvPr/>
        </p:nvSpPr>
        <p:spPr>
          <a:xfrm rot="5400000">
            <a:off x="9497300" y="3252692"/>
            <a:ext cx="395378" cy="2015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811949" y="3632330"/>
            <a:ext cx="2610257" cy="1200329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FPGA </a:t>
            </a:r>
            <a:r>
              <a:rPr lang="en-US" altLang="zh-CN" dirty="0" err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beamforming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 output data may be passed to the two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on-board DSPs</a:t>
            </a:r>
          </a:p>
        </p:txBody>
      </p:sp>
      <p:sp>
        <p:nvSpPr>
          <p:cNvPr id="16" name="右箭头 15"/>
          <p:cNvSpPr/>
          <p:nvPr/>
        </p:nvSpPr>
        <p:spPr>
          <a:xfrm flipH="1">
            <a:off x="7548663" y="4028889"/>
            <a:ext cx="671209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90565" y="3749958"/>
            <a:ext cx="3116708" cy="2308324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b="1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DSPs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leveraged to perform coherent compounding of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 </a:t>
            </a:r>
            <a:r>
              <a:rPr lang="en-US" altLang="zh-CN" b="1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demodulate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RF data into quadrature channels, and then perform low-pass filtering and down sampling to derive the corresponding baseband data</a:t>
            </a:r>
          </a:p>
        </p:txBody>
      </p:sp>
      <p:sp>
        <p:nvSpPr>
          <p:cNvPr id="18" name="右箭头 17"/>
          <p:cNvSpPr/>
          <p:nvPr/>
        </p:nvSpPr>
        <p:spPr>
          <a:xfrm flipH="1">
            <a:off x="4011751" y="3996463"/>
            <a:ext cx="671209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951403" y="5163326"/>
            <a:ext cx="2317055" cy="1477328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 board’s processor output is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 to the </a:t>
            </a:r>
            <a:r>
              <a:rPr lang="en-US" altLang="zh-CN" b="1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MC board</a:t>
            </a: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the ring topology</a:t>
            </a:r>
          </a:p>
        </p:txBody>
      </p:sp>
      <p:sp>
        <p:nvSpPr>
          <p:cNvPr id="20" name="右箭头 19"/>
          <p:cNvSpPr/>
          <p:nvPr/>
        </p:nvSpPr>
        <p:spPr>
          <a:xfrm>
            <a:off x="7325652" y="5803326"/>
            <a:ext cx="671209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4021478" y="5582509"/>
            <a:ext cx="807405" cy="220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8062522" y="5103674"/>
            <a:ext cx="3814950" cy="1754326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altLang="zh-CN" dirty="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MC 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board’s DSP would correspondingly </a:t>
            </a:r>
            <a:r>
              <a:rPr lang="en-US" altLang="zh-CN" b="1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the intermediate data samples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different FE boards to obtain the final </a:t>
            </a:r>
            <a:r>
              <a:rPr lang="en-US" altLang="zh-CN" dirty="0" err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beamformed</a:t>
            </a:r>
            <a:r>
              <a:rPr lang="en-US" altLang="zh-CN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(or baseband) data sample for each pixel position in the image grid</a:t>
            </a:r>
          </a:p>
        </p:txBody>
      </p:sp>
    </p:spTree>
    <p:extLst>
      <p:ext uri="{BB962C8B-B14F-4D97-AF65-F5344CB8AC3E}">
        <p14:creationId xmlns:p14="http://schemas.microsoft.com/office/powerpoint/2010/main" val="157403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795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Hardware-Based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1171564" y="1271816"/>
            <a:ext cx="10182236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Programmability of System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</a:p>
          <a:p>
            <a:pPr marL="342900" lvl="1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to software-based OPs, 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and RX operations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hardware-based OPs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be programed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the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  <a:p>
            <a:pPr marL="342900" lvl="1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RX data processing, the user can configure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code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that are provided within the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firmware package</a:t>
            </a:r>
          </a:p>
          <a:p>
            <a:pPr marL="800100" lvl="2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of these prebuilt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modules is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described by text files that define, for each PRI,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to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elaborated and the parameters related to the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instantiated module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0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94597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Platforms With Extended Number of Channels</a:t>
            </a:r>
          </a:p>
        </p:txBody>
      </p:sp>
      <p:sp>
        <p:nvSpPr>
          <p:cNvPr id="2" name="矩形 1"/>
          <p:cNvSpPr/>
          <p:nvPr/>
        </p:nvSpPr>
        <p:spPr>
          <a:xfrm>
            <a:off x="1390158" y="3034160"/>
            <a:ext cx="9212991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Standalone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Systems</a:t>
            </a:r>
          </a:p>
          <a:p>
            <a:pPr algn="just"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OP with more than 256 channels is 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SARUS scanner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comprises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1024 independent TX and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RX: </a:t>
            </a:r>
          </a:p>
          <a:p>
            <a:pPr lvl="1" algn="just"/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1024 channels can be used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simultaneously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the system can be split into four independent system, which can be used at the same time on four experiments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390158" y="1497075"/>
            <a:ext cx="92129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investigation of 3-D imaging and advanced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beamforming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necessitates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of research systems with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very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channel count (&gt;256 channels).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06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94597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Platforms With Extended Number of Channels</a:t>
            </a:r>
          </a:p>
        </p:txBody>
      </p:sp>
      <p:sp>
        <p:nvSpPr>
          <p:cNvPr id="2" name="矩形 1"/>
          <p:cNvSpPr/>
          <p:nvPr/>
        </p:nvSpPr>
        <p:spPr>
          <a:xfrm>
            <a:off x="516577" y="1461075"/>
            <a:ext cx="25838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of the FE board in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SARUS system</a:t>
            </a:r>
            <a:endParaRPr lang="en-US" altLang="zh-CN" sz="2000" b="1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16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753" y="1011925"/>
            <a:ext cx="8941064" cy="577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6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94597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Platforms With Extended Number of Channels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1082356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Platforms via Multisystem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Synchronization</a:t>
            </a:r>
          </a:p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possible extension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channel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count could be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by the use of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multiplexers interposed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between the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scanner and the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probe</a:t>
            </a:r>
          </a:p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viable alternative is to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 together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more systems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attempt to control all array elements concurrently.</a:t>
            </a:r>
          </a:p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ULA-OP 256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was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embedded synchronization capabilities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One master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directly feed up to four slave systems with proper acquisition clock and synchronization signals</a:t>
            </a:r>
          </a:p>
          <a:p>
            <a:pPr marL="342900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Such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composite platform assembly strategy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unavoidably brings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synchronization issues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since forcing different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discrete systems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run on the same clock is not trivial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138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128088"/>
            <a:ext cx="9727758" cy="44381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 Comparison of Open Platforms</a:t>
            </a:r>
          </a:p>
          <a:p>
            <a:pPr marL="0" lvl="1" algn="just">
              <a:lnSpc>
                <a:spcPct val="120000"/>
              </a:lnSpc>
              <a:spcBef>
                <a:spcPts val="1200"/>
              </a:spcBef>
            </a:pPr>
            <a:r>
              <a:rPr lang="en-US" altLang="zh-C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mportant technical attributes:</a:t>
            </a:r>
          </a:p>
          <a:p>
            <a:pPr marL="342900" lvl="1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1) Its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operations should be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programmable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perchannel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basis.</a:t>
            </a:r>
          </a:p>
          <a:p>
            <a:pPr marL="342900" lvl="1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2)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Prebeamform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 data should be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accessible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 all transducer channels, and a significant amount of RAM is available to store the data samples from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acquisition.</a:t>
            </a:r>
          </a:p>
          <a:p>
            <a:pPr marL="342900" lvl="1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3) Abundant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 resources should be included to allow real-time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new data processing methods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1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algn="just">
              <a:spcBef>
                <a:spcPts val="1200"/>
              </a:spcBef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attributes are nowadays included in either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hardware- and software-based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2032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altLang="zh-CN" sz="3200" b="1" dirty="0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26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 txBox="1">
            <a:spLocks/>
          </p:cNvSpPr>
          <p:nvPr/>
        </p:nvSpPr>
        <p:spPr>
          <a:xfrm>
            <a:off x="1502186" y="2029899"/>
            <a:ext cx="10253062" cy="362143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Introduction </a:t>
            </a:r>
            <a:endParaRPr lang="zh-CN" altLang="zh-CN" b="1" cap="small" dirty="0" smtClean="0">
              <a:effectLst>
                <a:outerShdw sx="0" sy="0">
                  <a:srgbClr val="000000"/>
                </a:outerShdw>
              </a:effectLst>
            </a:endParaRP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Historical review of Ultrasound Open Platforms</a:t>
            </a:r>
            <a:endParaRPr lang="zh-CN" altLang="zh-CN" sz="2200" b="1" i="1" dirty="0" smtClean="0">
              <a:effectLst>
                <a:outerShdw sx="0" sy="0">
                  <a:srgbClr val="000000"/>
                </a:outerShdw>
              </a:effectLst>
            </a:endParaRP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Architecture of Open Platforms: Software-Based Platforms</a:t>
            </a: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Architecture </a:t>
            </a:r>
            <a:r>
              <a:rPr lang="en-US" altLang="zh-CN" b="1" cap="small" dirty="0">
                <a:effectLst>
                  <a:outerShdw sx="0" sy="0">
                    <a:srgbClr val="000000"/>
                  </a:outerShdw>
                </a:effectLst>
              </a:rPr>
              <a:t>of Open Platforms: </a:t>
            </a: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Hardware-Based </a:t>
            </a:r>
            <a:r>
              <a:rPr lang="en-US" altLang="zh-CN" b="1" cap="small" dirty="0">
                <a:effectLst>
                  <a:outerShdw sx="0" sy="0">
                    <a:srgbClr val="000000"/>
                  </a:outerShdw>
                </a:effectLst>
              </a:rPr>
              <a:t>Platforms</a:t>
            </a: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Open </a:t>
            </a:r>
            <a:r>
              <a:rPr lang="en-US" altLang="zh-CN" b="1" cap="small" dirty="0">
                <a:effectLst>
                  <a:outerShdw sx="0" sy="0">
                    <a:srgbClr val="000000"/>
                  </a:outerShdw>
                </a:effectLst>
              </a:rPr>
              <a:t>Platforms With Extended Number of Channels</a:t>
            </a:r>
            <a:endParaRPr lang="zh-CN" altLang="zh-CN" b="1" cap="small" dirty="0">
              <a:effectLst>
                <a:outerShdw sx="0" sy="0">
                  <a:srgbClr val="000000"/>
                </a:outerShdw>
              </a:effectLst>
            </a:endParaRP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Discussion</a:t>
            </a:r>
            <a:endParaRPr lang="zh-CN" altLang="zh-CN" b="1" cap="small" dirty="0" smtClean="0">
              <a:effectLst>
                <a:outerShdw sx="0" sy="0">
                  <a:srgbClr val="000000"/>
                </a:outerShdw>
              </a:effectLst>
            </a:endParaRPr>
          </a:p>
          <a:p>
            <a:pPr fontAlgn="base">
              <a:buClr>
                <a:srgbClr val="0D3688"/>
              </a:buClr>
              <a:buFont typeface="Wingdings" panose="05000000000000000000" pitchFamily="2" charset="2"/>
              <a:buChar char="l"/>
            </a:pPr>
            <a:r>
              <a:rPr lang="en-US" altLang="zh-CN" b="1" cap="small" dirty="0" smtClean="0">
                <a:effectLst>
                  <a:outerShdw sx="0" sy="0">
                    <a:srgbClr val="000000"/>
                  </a:outerShdw>
                </a:effectLst>
              </a:rPr>
              <a:t> Conclusion</a:t>
            </a:r>
            <a:endParaRPr lang="zh-CN" altLang="zh-CN" b="1" cap="small" dirty="0">
              <a:effectLst>
                <a:outerShdw sx="0" sy="0">
                  <a:srgbClr val="000000"/>
                </a:outerShdw>
              </a:effectLst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8626" y="314325"/>
            <a:ext cx="3676652" cy="1348591"/>
            <a:chOff x="345288" y="419101"/>
            <a:chExt cx="3561455" cy="124777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88" y="419101"/>
              <a:ext cx="3178963" cy="1247774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490"/>
            <a:stretch/>
          </p:blipFill>
          <p:spPr>
            <a:xfrm>
              <a:off x="1630268" y="419101"/>
              <a:ext cx="2276475" cy="1247774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1824153" y="681308"/>
            <a:ext cx="1838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CN" altLang="en-US" sz="4000" b="1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8115" y="246859"/>
            <a:ext cx="1607133" cy="286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60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93234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010245"/>
            <a:ext cx="9727758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 Comparison of Open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Platforms</a:t>
            </a:r>
            <a:endParaRPr lang="en-US" altLang="zh-C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2032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altLang="zh-CN" sz="3200" b="1" dirty="0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30532"/>
              </p:ext>
            </p:extLst>
          </p:nvPr>
        </p:nvGraphicFramePr>
        <p:xfrm>
          <a:off x="1472055" y="1844587"/>
          <a:ext cx="9475824" cy="425738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68956"/>
                <a:gridCol w="2398679"/>
                <a:gridCol w="2383277"/>
                <a:gridCol w="2324912"/>
              </a:tblGrid>
              <a:tr h="5200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Platforms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Required knowledge 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Important</a:t>
                      </a:r>
                      <a:r>
                        <a:rPr lang="en-US" altLang="zh-CN" sz="1800" kern="1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feature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98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Software-based </a:t>
                      </a:r>
                      <a:r>
                        <a:rPr lang="en-US" altLang="zh-CN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OPs</a:t>
                      </a:r>
                      <a:endParaRPr lang="zh-CN" altLang="en-US" sz="2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with since their user-level programing environment, does not require knowledge of low-level hardware description languages</a:t>
                      </a:r>
                      <a:endParaRPr lang="en-US" altLang="zh-CN" sz="18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design of parallel processing kernels requires some level of craftsmanship in order to optimize their processing performance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/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important feature shared by different types of ultrasound OPs is that they possess tens and hundreds of gigabytes of RAM to store full RF data frames over multiple heart beats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747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Hardware-based</a:t>
                      </a:r>
                      <a:r>
                        <a:rPr lang="en-US" altLang="zh-CN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OPs</a:t>
                      </a:r>
                      <a:endParaRPr lang="zh-CN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must be proficient in both low-level programming languages</a:t>
                      </a:r>
                      <a:r>
                        <a:rPr lang="zh-CN" alt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high-level languages and</a:t>
                      </a:r>
                    </a:p>
                    <a:p>
                      <a:pPr algn="just"/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architecture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US" altLang="zh-CN" sz="18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altLang="zh-CN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suited for real-time applications, because the data transfer issue is reduced considerably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677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128088"/>
            <a:ext cx="9727758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Future Trends of Open Platforms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demand for more advanced OPs with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extended number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channels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poised to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grow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data transmission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 possible to be adopted in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next-generation OP systems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more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convoluted imaging algorithms are being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developed,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would be worthwhile to pursue a hardware–software hybrid computation approach that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combines the strengths of GPU, FPGA, and DSP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implement these algorithms in real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partitioning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likely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become a significant engineering topic of interest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real-time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realization of the next-generation ultrasound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imaging methods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2032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altLang="zh-CN" sz="3200" b="1" dirty="0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54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128088"/>
            <a:ext cx="972775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to the increasing maturity of OP ultrasound scanners, the research community is now entering another golden age where researchers are actively proposing a variety of new imaging methods and algorithms 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progress in electronics and computer science is driving the next wave of OP development with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high-speed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small-size ICs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both acquisition and processing, a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 amount of RAM resources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well as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programming of sophisticated TX–RX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strategies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well anticipated that the performance of upcoming OPs will further increase in terms of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power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ease of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turn, these next-generation OPs will undoubtedly accelerate the pace of advancement in ultrasound imaging technology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21451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altLang="zh-CN" sz="3200" b="1" dirty="0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74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 flipV="1">
            <a:off x="0" y="2366809"/>
            <a:ext cx="12168000" cy="180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6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4605">
            <a:solidFill>
              <a:schemeClr val="bg1"/>
            </a:solidFill>
          </a:ln>
          <a:effectLst>
            <a:outerShdw blurRad="50800" dist="76200" dir="3600000" algn="tl" rotWithShape="0">
              <a:prstClr val="black">
                <a:alpha val="3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4" name="文本框 3"/>
          <p:cNvSpPr txBox="1"/>
          <p:nvPr/>
        </p:nvSpPr>
        <p:spPr>
          <a:xfrm flipV="1">
            <a:off x="0" y="3833132"/>
            <a:ext cx="12168000" cy="180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6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4605">
            <a:solidFill>
              <a:schemeClr val="bg1"/>
            </a:solidFill>
          </a:ln>
          <a:effectLst>
            <a:outerShdw blurRad="50800" dist="76200" dir="3600000" algn="tl" rotWithShape="0">
              <a:prstClr val="black">
                <a:alpha val="3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6" name="矩形 5"/>
          <p:cNvSpPr/>
          <p:nvPr/>
        </p:nvSpPr>
        <p:spPr>
          <a:xfrm>
            <a:off x="4294145" y="2673912"/>
            <a:ext cx="334117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THANKS!</a:t>
            </a:r>
            <a:endParaRPr lang="zh-CN" alt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81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397722"/>
            <a:ext cx="972775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Ultrasound imaging has enjoyed tremendous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success as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real-time imaging modality for bedside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diagnostics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 of clinical ultrasound scanners cannot be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readily reconfigured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various hardware constraints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proprietary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barriers imposed during the embedded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 process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 ultrasound scanners with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add-on research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been developed by clinical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manufacturers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early 2000s</a:t>
            </a:r>
          </a:p>
          <a:p>
            <a:pPr marL="342900" lvl="1" indent="-342900" algn="just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recent years, ultrasound research scanners that are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truly based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 platform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actively being developed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more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effectively facilitate the practical evaluation of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 ultrasound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methods.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24102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3200" b="1" dirty="0">
              <a:solidFill>
                <a:srgbClr val="0D368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01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2" name="矩形 1"/>
          <p:cNvSpPr/>
          <p:nvPr/>
        </p:nvSpPr>
        <p:spPr>
          <a:xfrm>
            <a:off x="1220121" y="1128088"/>
            <a:ext cx="9727758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Early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Efforts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(1970s-1990s)</a:t>
            </a:r>
            <a:endParaRPr lang="en-US" altLang="zh-CN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1980s: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first digital SA system using an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probe had a single channel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both TX/RX, its received response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digital reconstruction by dedicated hardware</a:t>
            </a:r>
            <a:endParaRPr lang="en-US" altLang="zh-CN" sz="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1991: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research system for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digital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acquisition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was used in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conjunction with a BK Medical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single-element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rotating probe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1998: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 of digital acquisition and array probe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was realized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late 1990s using RX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multiplexing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50244" y="291525"/>
            <a:ext cx="8599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review of Ultrasound Open Platforms</a:t>
            </a:r>
          </a:p>
        </p:txBody>
      </p:sp>
    </p:spTree>
    <p:extLst>
      <p:ext uri="{BB962C8B-B14F-4D97-AF65-F5344CB8AC3E}">
        <p14:creationId xmlns:p14="http://schemas.microsoft.com/office/powerpoint/2010/main" val="153808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8599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review of Ultrasound Open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8753582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Systems With Full TX and RX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  <a:p>
            <a:pPr algn="just"/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2005: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OP with real-time TX and RX control of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entire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 was the Remotely Accessible Software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configurable Multi-channel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Ultrasound Sampling (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RASMUS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</a:p>
          <a:p>
            <a:pPr lvl="1" algn="just"/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waveforms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be transmitted on up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128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channels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parallel, 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be sampled at 40 MHz and 12-bit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 for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 channels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parallel and stored in 16 GB of RAM.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2010: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second generation of the Danish system called SA </a:t>
            </a:r>
            <a:r>
              <a:rPr lang="en-US" altLang="zh-C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ultrasound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(SARUS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send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 arbitrary coded signals on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1024 chan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nels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can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simultaneously on all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channels, </a:t>
            </a:r>
          </a:p>
          <a:p>
            <a:pPr lvl="1"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stored in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128-GB RAM, 320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FPGAs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system.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4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9892" y="876300"/>
            <a:ext cx="1989680" cy="30620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337" y="3923205"/>
            <a:ext cx="2585663" cy="293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81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8599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review of Ultrasound Open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87535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Open Platforms With Transportable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Commercial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Systems for Research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5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45" y="2488132"/>
            <a:ext cx="8784174" cy="43698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0971" y="968862"/>
            <a:ext cx="2397029" cy="204434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3202" y="3249142"/>
            <a:ext cx="1946547" cy="347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2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5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Software-Based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50244" y="1454054"/>
            <a:ext cx="108235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Front-End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Electronics</a:t>
            </a:r>
          </a:p>
          <a:p>
            <a:pPr algn="just"/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6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17" y="2178011"/>
            <a:ext cx="7820052" cy="461123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50244" y="996340"/>
            <a:ext cx="108235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 scanners that implement data processing routines through computer programming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70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5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Software-Based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780836" y="1086991"/>
            <a:ext cx="10823560" cy="4416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Streaming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software-based OPs do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have a hardware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beamformer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nor on-board computing devices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acquired channel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are fed to the computing back-end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processing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handling strategy necessitates the use of a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high-speed data streaming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 transfer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links with high bandwidth are typically deployed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software-based OPs: </a:t>
            </a:r>
          </a:p>
          <a:p>
            <a:pPr marL="0" lvl="1" algn="just">
              <a:lnSpc>
                <a:spcPct val="150000"/>
              </a:lnSpc>
              <a:spcBef>
                <a:spcPts val="600"/>
              </a:spcBef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PCIe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links</a:t>
            </a:r>
          </a:p>
          <a:p>
            <a:pPr marL="342900" lvl="1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PCIe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hardware switch is deployed to facilitate the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 streaming of data packets to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back-end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952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 flipV="1">
            <a:off x="0" y="876300"/>
            <a:ext cx="12168000" cy="36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</a:gsLst>
            <a:lin ang="1080000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endParaRPr lang="zh-CN" altLang="en-US" sz="100"/>
          </a:p>
        </p:txBody>
      </p:sp>
      <p:sp>
        <p:nvSpPr>
          <p:cNvPr id="11" name="文本框 10"/>
          <p:cNvSpPr txBox="1"/>
          <p:nvPr/>
        </p:nvSpPr>
        <p:spPr>
          <a:xfrm>
            <a:off x="750244" y="291525"/>
            <a:ext cx="105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D368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Open Platforms: Software-Based Platforms</a:t>
            </a:r>
          </a:p>
        </p:txBody>
      </p:sp>
      <p:sp>
        <p:nvSpPr>
          <p:cNvPr id="2" name="矩形 1"/>
          <p:cNvSpPr/>
          <p:nvPr/>
        </p:nvSpPr>
        <p:spPr>
          <a:xfrm>
            <a:off x="912315" y="912300"/>
            <a:ext cx="819235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Back-End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Computing Engine</a:t>
            </a:r>
          </a:p>
          <a:p>
            <a:pPr algn="just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responsible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executing the entire signal processing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chain that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regards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channel data frames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its input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97A5-B765-4DF6-BEA8-22C9579B7E1C}" type="slidenum">
              <a:rPr lang="zh-CN" altLang="en-US" smtClean="0"/>
              <a:t>8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381" y="2333295"/>
            <a:ext cx="5436875" cy="44271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03419" y="2297295"/>
            <a:ext cx="40765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has been leveraged as an enabling technology to facilitate high-throughput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parallel processing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raw data samples</a:t>
            </a:r>
          </a:p>
        </p:txBody>
      </p:sp>
    </p:spTree>
    <p:extLst>
      <p:ext uri="{BB962C8B-B14F-4D97-AF65-F5344CB8AC3E}">
        <p14:creationId xmlns:p14="http://schemas.microsoft.com/office/powerpoint/2010/main" val="422679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9481</TotalTime>
  <Words>1627</Words>
  <Application>Microsoft Office PowerPoint</Application>
  <PresentationFormat>宽屏</PresentationFormat>
  <Paragraphs>170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Times-Roman</vt:lpstr>
      <vt:lpstr>宋体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Xin</dc:creator>
  <cp:lastModifiedBy>Mr_C</cp:lastModifiedBy>
  <cp:revision>289</cp:revision>
  <dcterms:created xsi:type="dcterms:W3CDTF">2016-12-14T14:15:12Z</dcterms:created>
  <dcterms:modified xsi:type="dcterms:W3CDTF">2018-11-09T08:20:34Z</dcterms:modified>
</cp:coreProperties>
</file>

<file path=docProps/thumbnail.jpeg>
</file>